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57" r:id="rId2"/>
    <p:sldId id="269" r:id="rId3"/>
    <p:sldId id="263" r:id="rId4"/>
  </p:sldIdLst>
  <p:sldSz cx="12192000" cy="6858000"/>
  <p:notesSz cx="6858000" cy="9144000"/>
  <p:embeddedFontLst>
    <p:embeddedFont>
      <p:font typeface="경기천년제목 Bold" panose="02020803020101020101" pitchFamily="18" charset="-127"/>
      <p:bold r:id="rId5"/>
    </p:embeddedFont>
    <p:embeddedFont>
      <p:font typeface="Century Gothic" panose="020B0502020202020204" pitchFamily="34" charset="0"/>
      <p:regular r:id="rId6"/>
      <p:bold r:id="rId7"/>
      <p:italic r:id="rId8"/>
      <p:boldItalic r:id="rId9"/>
    </p:embeddedFont>
    <p:embeddedFont>
      <p:font typeface="경기천년제목 Light" panose="02020403020101020101" pitchFamily="18" charset="-127"/>
      <p:regular r:id="rId10"/>
    </p:embeddedFont>
    <p:embeddedFont>
      <p:font typeface="경기천년제목 Medium" panose="02020603020101020101" pitchFamily="18" charset="-127"/>
      <p:regular r:id="rId11"/>
    </p:embeddedFont>
    <p:embeddedFont>
      <p:font typeface="나눔바른고딕" panose="020B0603020101020101" pitchFamily="50" charset="-127"/>
      <p:regular r:id="rId12"/>
      <p:bold r:id="rId13"/>
    </p:embeddedFont>
    <p:embeddedFont>
      <p:font typeface="나눔스퀘어" panose="020B0600000101010101" pitchFamily="50" charset="-127"/>
      <p:regular r:id="rId14"/>
    </p:embeddedFont>
    <p:embeddedFont>
      <p:font typeface="맑은 고딕" panose="020B0503020000020004" pitchFamily="50" charset="-127"/>
      <p:regular r:id="rId15"/>
      <p:bold r:id="rId16"/>
    </p:embeddedFont>
    <p:embeddedFont>
      <p:font typeface="배달의민족 한나체 Pro" panose="020B0600000101010101" pitchFamily="50" charset="-127"/>
      <p:regular r:id="rId17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B233E"/>
    <a:srgbClr val="D8E3E5"/>
    <a:srgbClr val="64818D"/>
    <a:srgbClr val="EACADE"/>
    <a:srgbClr val="EAE6DF"/>
    <a:srgbClr val="B7CFCE"/>
    <a:srgbClr val="97B8BF"/>
    <a:srgbClr val="E8E7E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1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font" Target="fonts/font13.fntdata"/><Relationship Id="rId2" Type="http://schemas.openxmlformats.org/officeDocument/2006/relationships/slide" Target="slides/slide1.xml"/><Relationship Id="rId16" Type="http://schemas.openxmlformats.org/officeDocument/2006/relationships/font" Target="fonts/font12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font" Target="fonts/font11.fntdata"/><Relationship Id="rId10" Type="http://schemas.openxmlformats.org/officeDocument/2006/relationships/font" Target="fonts/font6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9378446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178914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62148195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341654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6636522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9410470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4877731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120177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7147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7774489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4913360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AE6D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807DAA0-6556-4C50-99B9-61BC68FDEDFF}" type="datetimeFigureOut">
              <a:rPr lang="ko-KR" altLang="en-US" smtClean="0"/>
              <a:t>2020-04-01</a:t>
            </a:fld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789D54-928E-4853-96E0-37351FC9D62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576390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roup 4"/>
          <p:cNvGrpSpPr>
            <a:grpSpLocks noChangeAspect="1"/>
          </p:cNvGrpSpPr>
          <p:nvPr/>
        </p:nvGrpSpPr>
        <p:grpSpPr bwMode="auto">
          <a:xfrm rot="20629952">
            <a:off x="5876175" y="2224997"/>
            <a:ext cx="479425" cy="492125"/>
            <a:chOff x="1401" y="818"/>
            <a:chExt cx="302" cy="310"/>
          </a:xfrm>
          <a:solidFill>
            <a:srgbClr val="97B8BF"/>
          </a:solidFill>
        </p:grpSpPr>
        <p:sp>
          <p:nvSpPr>
            <p:cNvPr id="13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4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15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sp>
        <p:nvSpPr>
          <p:cNvPr id="16" name="TextBox 15"/>
          <p:cNvSpPr txBox="1"/>
          <p:nvPr/>
        </p:nvSpPr>
        <p:spPr>
          <a:xfrm>
            <a:off x="3220178" y="2906250"/>
            <a:ext cx="575164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3200" dirty="0" err="1">
                <a:solidFill>
                  <a:srgbClr val="64818D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펫로그</a:t>
            </a:r>
            <a:r>
              <a:rPr lang="ko-KR" altLang="en-US" sz="3200" dirty="0">
                <a:solidFill>
                  <a:srgbClr val="64818D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 </a:t>
            </a:r>
            <a:r>
              <a:rPr lang="en-US" altLang="ko-KR" sz="3200" dirty="0">
                <a:solidFill>
                  <a:srgbClr val="64818D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(</a:t>
            </a:r>
            <a:r>
              <a:rPr lang="en-US" altLang="ko-KR" sz="3200" dirty="0" err="1">
                <a:solidFill>
                  <a:srgbClr val="64818D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Petlog</a:t>
            </a:r>
            <a:r>
              <a:rPr lang="en-US" altLang="ko-KR" sz="3200" dirty="0">
                <a:solidFill>
                  <a:srgbClr val="64818D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) </a:t>
            </a:r>
            <a:r>
              <a:rPr lang="en-US" altLang="ko-KR" sz="2000" dirty="0">
                <a:solidFill>
                  <a:srgbClr val="64818D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- </a:t>
            </a:r>
            <a:r>
              <a:rPr lang="ko-KR" altLang="en-US" sz="2000" dirty="0">
                <a:solidFill>
                  <a:srgbClr val="64818D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반려동물 일기 </a:t>
            </a:r>
            <a:r>
              <a:rPr lang="en-US" altLang="ko-KR" sz="2000" dirty="0">
                <a:solidFill>
                  <a:srgbClr val="64818D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&amp; </a:t>
            </a:r>
            <a:r>
              <a:rPr lang="ko-KR" altLang="en-US" sz="2000" dirty="0">
                <a:solidFill>
                  <a:srgbClr val="64818D"/>
                </a:solidFill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커뮤니티</a:t>
            </a:r>
            <a:endParaRPr lang="ko-KR" altLang="en-US" sz="3200" dirty="0">
              <a:solidFill>
                <a:srgbClr val="64818D"/>
              </a:solidFill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056030" y="3562719"/>
            <a:ext cx="1982686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팀 프로젝트 주제 선정</a:t>
            </a:r>
          </a:p>
        </p:txBody>
      </p:sp>
      <p:cxnSp>
        <p:nvCxnSpPr>
          <p:cNvPr id="19" name="직선 연결선 18"/>
          <p:cNvCxnSpPr>
            <a:endCxn id="13" idx="0"/>
          </p:cNvCxnSpPr>
          <p:nvPr/>
        </p:nvCxnSpPr>
        <p:spPr>
          <a:xfrm>
            <a:off x="6040408" y="0"/>
            <a:ext cx="6965" cy="2234728"/>
          </a:xfrm>
          <a:prstGeom prst="line">
            <a:avLst/>
          </a:prstGeom>
          <a:ln w="1905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3" name="Group 4"/>
          <p:cNvGrpSpPr>
            <a:grpSpLocks noChangeAspect="1"/>
          </p:cNvGrpSpPr>
          <p:nvPr/>
        </p:nvGrpSpPr>
        <p:grpSpPr bwMode="auto">
          <a:xfrm rot="696093">
            <a:off x="5524918" y="989530"/>
            <a:ext cx="284453" cy="291988"/>
            <a:chOff x="1401" y="818"/>
            <a:chExt cx="302" cy="310"/>
          </a:xfrm>
          <a:solidFill>
            <a:srgbClr val="97B8BF"/>
          </a:solidFill>
        </p:grpSpPr>
        <p:sp>
          <p:nvSpPr>
            <p:cNvPr id="24" name="Freeform 6"/>
            <p:cNvSpPr>
              <a:spLocks/>
            </p:cNvSpPr>
            <p:nvPr/>
          </p:nvSpPr>
          <p:spPr bwMode="auto">
            <a:xfrm>
              <a:off x="1401" y="818"/>
              <a:ext cx="302" cy="170"/>
            </a:xfrm>
            <a:custGeom>
              <a:avLst/>
              <a:gdLst>
                <a:gd name="T0" fmla="*/ 1661 w 3322"/>
                <a:gd name="T1" fmla="*/ 0 h 1869"/>
                <a:gd name="T2" fmla="*/ 3322 w 3322"/>
                <a:gd name="T3" fmla="*/ 932 h 1869"/>
                <a:gd name="T4" fmla="*/ 1661 w 3322"/>
                <a:gd name="T5" fmla="*/ 1869 h 1869"/>
                <a:gd name="T6" fmla="*/ 0 w 3322"/>
                <a:gd name="T7" fmla="*/ 932 h 1869"/>
                <a:gd name="T8" fmla="*/ 1661 w 3322"/>
                <a:gd name="T9" fmla="*/ 0 h 18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3322" h="1869">
                  <a:moveTo>
                    <a:pt x="1661" y="0"/>
                  </a:moveTo>
                  <a:lnTo>
                    <a:pt x="3322" y="932"/>
                  </a:lnTo>
                  <a:lnTo>
                    <a:pt x="1661" y="1869"/>
                  </a:lnTo>
                  <a:lnTo>
                    <a:pt x="0" y="932"/>
                  </a:lnTo>
                  <a:lnTo>
                    <a:pt x="166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5" name="Freeform 7"/>
            <p:cNvSpPr>
              <a:spLocks/>
            </p:cNvSpPr>
            <p:nvPr/>
          </p:nvSpPr>
          <p:spPr bwMode="auto">
            <a:xfrm>
              <a:off x="1401" y="945"/>
              <a:ext cx="302" cy="113"/>
            </a:xfrm>
            <a:custGeom>
              <a:avLst/>
              <a:gdLst>
                <a:gd name="T0" fmla="*/ 541 w 3322"/>
                <a:gd name="T1" fmla="*/ 0 h 1241"/>
                <a:gd name="T2" fmla="*/ 1661 w 3322"/>
                <a:gd name="T3" fmla="*/ 632 h 1241"/>
                <a:gd name="T4" fmla="*/ 2781 w 3322"/>
                <a:gd name="T5" fmla="*/ 0 h 1241"/>
                <a:gd name="T6" fmla="*/ 3322 w 3322"/>
                <a:gd name="T7" fmla="*/ 303 h 1241"/>
                <a:gd name="T8" fmla="*/ 1661 w 3322"/>
                <a:gd name="T9" fmla="*/ 1241 h 1241"/>
                <a:gd name="T10" fmla="*/ 0 w 3322"/>
                <a:gd name="T11" fmla="*/ 303 h 1241"/>
                <a:gd name="T12" fmla="*/ 541 w 3322"/>
                <a:gd name="T13" fmla="*/ 0 h 12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41">
                  <a:moveTo>
                    <a:pt x="541" y="0"/>
                  </a:moveTo>
                  <a:lnTo>
                    <a:pt x="1661" y="632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41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  <p:sp>
          <p:nvSpPr>
            <p:cNvPr id="26" name="Freeform 8"/>
            <p:cNvSpPr>
              <a:spLocks/>
            </p:cNvSpPr>
            <p:nvPr/>
          </p:nvSpPr>
          <p:spPr bwMode="auto">
            <a:xfrm>
              <a:off x="1401" y="1015"/>
              <a:ext cx="302" cy="113"/>
            </a:xfrm>
            <a:custGeom>
              <a:avLst/>
              <a:gdLst>
                <a:gd name="T0" fmla="*/ 541 w 3322"/>
                <a:gd name="T1" fmla="*/ 0 h 1239"/>
                <a:gd name="T2" fmla="*/ 1661 w 3322"/>
                <a:gd name="T3" fmla="*/ 631 h 1239"/>
                <a:gd name="T4" fmla="*/ 2781 w 3322"/>
                <a:gd name="T5" fmla="*/ 0 h 1239"/>
                <a:gd name="T6" fmla="*/ 3322 w 3322"/>
                <a:gd name="T7" fmla="*/ 303 h 1239"/>
                <a:gd name="T8" fmla="*/ 1661 w 3322"/>
                <a:gd name="T9" fmla="*/ 1239 h 1239"/>
                <a:gd name="T10" fmla="*/ 0 w 3322"/>
                <a:gd name="T11" fmla="*/ 303 h 1239"/>
                <a:gd name="T12" fmla="*/ 541 w 3322"/>
                <a:gd name="T13" fmla="*/ 0 h 12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22" h="1239">
                  <a:moveTo>
                    <a:pt x="541" y="0"/>
                  </a:moveTo>
                  <a:lnTo>
                    <a:pt x="1661" y="631"/>
                  </a:lnTo>
                  <a:lnTo>
                    <a:pt x="2781" y="0"/>
                  </a:lnTo>
                  <a:lnTo>
                    <a:pt x="3322" y="303"/>
                  </a:lnTo>
                  <a:lnTo>
                    <a:pt x="1661" y="1239"/>
                  </a:lnTo>
                  <a:lnTo>
                    <a:pt x="0" y="303"/>
                  </a:lnTo>
                  <a:lnTo>
                    <a:pt x="541" y="0"/>
                  </a:lnTo>
                  <a:close/>
                </a:path>
              </a:pathLst>
            </a:custGeom>
            <a:grpFill/>
            <a:ln w="0">
              <a:solidFill>
                <a:srgbClr val="97B8BF"/>
              </a:solidFill>
              <a:prstDash val="solid"/>
              <a:round/>
              <a:headEnd/>
              <a:tailEnd/>
            </a:ln>
          </p:spPr>
          <p:txBody>
            <a:bodyPr vert="horz" wrap="square" lIns="91440" tIns="45720" rIns="91440" bIns="45720" numCol="1" anchor="t" anchorCtr="0" compatLnSpc="1">
              <a:prstTxWarp prst="textNoShape">
                <a:avLst/>
              </a:prstTxWarp>
            </a:bodyPr>
            <a:lstStyle/>
            <a:p>
              <a:endParaRPr lang="ko-KR" altLang="en-US"/>
            </a:p>
          </p:txBody>
        </p:sp>
      </p:grpSp>
      <p:cxnSp>
        <p:nvCxnSpPr>
          <p:cNvPr id="27" name="직선 연결선 26"/>
          <p:cNvCxnSpPr/>
          <p:nvPr/>
        </p:nvCxnSpPr>
        <p:spPr>
          <a:xfrm>
            <a:off x="5692783" y="0"/>
            <a:ext cx="0" cy="987527"/>
          </a:xfrm>
          <a:prstGeom prst="line">
            <a:avLst/>
          </a:prstGeom>
          <a:ln w="12700">
            <a:solidFill>
              <a:srgbClr val="97B8BF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TextBox 19">
            <a:extLst>
              <a:ext uri="{FF2B5EF4-FFF2-40B4-BE49-F238E27FC236}">
                <a16:creationId xmlns:a16="http://schemas.microsoft.com/office/drawing/2014/main" id="{30A16BCC-44D8-403F-B14B-4ABC91A1D36A}"/>
              </a:ext>
            </a:extLst>
          </p:cNvPr>
          <p:cNvSpPr txBox="1"/>
          <p:nvPr/>
        </p:nvSpPr>
        <p:spPr>
          <a:xfrm>
            <a:off x="4494856" y="5027642"/>
            <a:ext cx="3105034" cy="1020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10000"/>
              </a:lnSpc>
            </a:pP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컴퓨터과학과 </a:t>
            </a:r>
            <a: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2016010887 </a:t>
            </a: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이수호</a:t>
            </a:r>
            <a:endParaRPr lang="en-US" altLang="ko-KR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10000"/>
              </a:lnSpc>
            </a:pP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컴퓨터과학과 </a:t>
            </a:r>
            <a: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2016010901 </a:t>
            </a: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최동민</a:t>
            </a:r>
            <a:endParaRPr lang="en-US" altLang="ko-KR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10000"/>
              </a:lnSpc>
            </a:pP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정보통계학과 </a:t>
            </a:r>
            <a: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2016010856 </a:t>
            </a:r>
            <a:r>
              <a:rPr lang="ko-KR" altLang="en-US" sz="1400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한찬웅</a:t>
            </a:r>
            <a:endParaRPr lang="en-US" altLang="ko-KR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  <a:p>
            <a:pPr algn="ctr">
              <a:lnSpc>
                <a:spcPct val="110000"/>
              </a:lnSpc>
            </a:pPr>
            <a:r>
              <a:rPr lang="ko-KR" altLang="en-US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컴퓨터과학과 </a:t>
            </a:r>
            <a:r>
              <a:rPr lang="en-US" altLang="ko-KR" sz="1400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2017013247 </a:t>
            </a:r>
            <a:r>
              <a:rPr lang="ko-KR" altLang="en-US" sz="1400" dirty="0" err="1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위안펑</a:t>
            </a:r>
            <a:endParaRPr lang="ko-KR" altLang="en-US" sz="1400" dirty="0">
              <a:latin typeface="경기천년제목 Light" panose="02020403020101020101" pitchFamily="18" charset="-127"/>
              <a:ea typeface="경기천년제목 Light" panose="020204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3166287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14631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5" name="TextBox 44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01</a:t>
            </a:r>
            <a:endParaRPr lang="ko-KR" altLang="en-US" sz="2800" dirty="0">
              <a:solidFill>
                <a:srgbClr val="64818D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929974" y="184187"/>
            <a:ext cx="463192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팀 프로젝트 주제 선정 과정</a:t>
            </a:r>
          </a:p>
        </p:txBody>
      </p:sp>
      <p:sp>
        <p:nvSpPr>
          <p:cNvPr id="47" name="TextBox 46"/>
          <p:cNvSpPr txBox="1"/>
          <p:nvPr/>
        </p:nvSpPr>
        <p:spPr>
          <a:xfrm>
            <a:off x="327719" y="769680"/>
            <a:ext cx="1784748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제안된 아이디어</a:t>
            </a:r>
          </a:p>
        </p:txBody>
      </p:sp>
      <p:sp>
        <p:nvSpPr>
          <p:cNvPr id="49" name="TextBox 48"/>
          <p:cNvSpPr txBox="1"/>
          <p:nvPr/>
        </p:nvSpPr>
        <p:spPr>
          <a:xfrm>
            <a:off x="3032992" y="769680"/>
            <a:ext cx="226884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팀 프로젝트 주제 선정 기준</a:t>
            </a:r>
          </a:p>
        </p:txBody>
      </p:sp>
      <p:sp>
        <p:nvSpPr>
          <p:cNvPr id="74" name="직사각형 73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A500DB93-B046-4533-A31B-612F85697ACE}"/>
              </a:ext>
            </a:extLst>
          </p:cNvPr>
          <p:cNvGrpSpPr/>
          <p:nvPr/>
        </p:nvGrpSpPr>
        <p:grpSpPr>
          <a:xfrm>
            <a:off x="474680" y="2759689"/>
            <a:ext cx="2776794" cy="2823709"/>
            <a:chOff x="256198" y="2305128"/>
            <a:chExt cx="2167970" cy="2823709"/>
          </a:xfrm>
        </p:grpSpPr>
        <p:sp>
          <p:nvSpPr>
            <p:cNvPr id="39" name="TextBox 38"/>
            <p:cNvSpPr txBox="1"/>
            <p:nvPr/>
          </p:nvSpPr>
          <p:spPr>
            <a:xfrm>
              <a:off x="257539" y="2305128"/>
              <a:ext cx="2166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1.</a:t>
              </a:r>
              <a:r>
                <a:rPr lang="ko-KR" altLang="en-US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자취 도우미</a:t>
              </a:r>
            </a:p>
          </p:txBody>
        </p:sp>
        <p:sp>
          <p:nvSpPr>
            <p:cNvPr id="41" name="TextBox 40"/>
            <p:cNvSpPr txBox="1"/>
            <p:nvPr/>
          </p:nvSpPr>
          <p:spPr>
            <a:xfrm>
              <a:off x="256199" y="3131877"/>
              <a:ext cx="2166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 </a:t>
              </a:r>
              <a:r>
                <a:rPr lang="ko-KR" altLang="en-US" sz="1600" b="1" dirty="0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반려동물 커뮤니티 </a:t>
              </a:r>
              <a:r>
                <a:rPr lang="en-US" altLang="ko-KR" sz="1600" b="1" dirty="0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(1</a:t>
              </a:r>
              <a:r>
                <a:rPr lang="ko-KR" altLang="en-US" sz="1600" b="1" dirty="0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순위</a:t>
              </a:r>
              <a:r>
                <a:rPr lang="en-US" altLang="ko-KR" sz="1600" b="1" dirty="0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endParaRPr lang="ko-KR" altLang="en-US" sz="1600" b="1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  <p:sp>
          <p:nvSpPr>
            <p:cNvPr id="43" name="TextBox 42"/>
            <p:cNvSpPr txBox="1"/>
            <p:nvPr/>
          </p:nvSpPr>
          <p:spPr>
            <a:xfrm>
              <a:off x="256198" y="3963534"/>
              <a:ext cx="2166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3. </a:t>
              </a:r>
              <a:r>
                <a:rPr lang="ko-KR" altLang="en-US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소비습관 가계부</a:t>
              </a:r>
            </a:p>
          </p:txBody>
        </p:sp>
        <p:sp>
          <p:nvSpPr>
            <p:cNvPr id="50" name="TextBox 49">
              <a:extLst>
                <a:ext uri="{FF2B5EF4-FFF2-40B4-BE49-F238E27FC236}">
                  <a16:creationId xmlns:a16="http://schemas.microsoft.com/office/drawing/2014/main" id="{F554FAF6-B30B-4B0B-84A9-5712DA524DEE}"/>
                </a:ext>
              </a:extLst>
            </p:cNvPr>
            <p:cNvSpPr txBox="1"/>
            <p:nvPr/>
          </p:nvSpPr>
          <p:spPr>
            <a:xfrm>
              <a:off x="256198" y="4790283"/>
              <a:ext cx="2166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4. </a:t>
              </a:r>
              <a:r>
                <a:rPr lang="ko-KR" altLang="en-US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식습관 관리</a:t>
              </a:r>
            </a:p>
          </p:txBody>
        </p:sp>
      </p:grpSp>
      <p:grpSp>
        <p:nvGrpSpPr>
          <p:cNvPr id="8" name="그룹 7">
            <a:extLst>
              <a:ext uri="{FF2B5EF4-FFF2-40B4-BE49-F238E27FC236}">
                <a16:creationId xmlns:a16="http://schemas.microsoft.com/office/drawing/2014/main" id="{B0245C9C-AC65-4231-866C-BDF93B520DB5}"/>
              </a:ext>
            </a:extLst>
          </p:cNvPr>
          <p:cNvGrpSpPr/>
          <p:nvPr/>
        </p:nvGrpSpPr>
        <p:grpSpPr>
          <a:xfrm>
            <a:off x="477778" y="1898389"/>
            <a:ext cx="2884774" cy="648359"/>
            <a:chOff x="404086" y="1443168"/>
            <a:chExt cx="2884774" cy="648359"/>
          </a:xfrm>
        </p:grpSpPr>
        <p:sp>
          <p:nvSpPr>
            <p:cNvPr id="52" name="직사각형 51">
              <a:extLst>
                <a:ext uri="{FF2B5EF4-FFF2-40B4-BE49-F238E27FC236}">
                  <a16:creationId xmlns:a16="http://schemas.microsoft.com/office/drawing/2014/main" id="{E8612E07-4991-43C5-83CE-A13743545D52}"/>
                </a:ext>
              </a:extLst>
            </p:cNvPr>
            <p:cNvSpPr/>
            <p:nvPr/>
          </p:nvSpPr>
          <p:spPr>
            <a:xfrm>
              <a:off x="404086" y="1443168"/>
              <a:ext cx="233465" cy="233465"/>
            </a:xfrm>
            <a:prstGeom prst="rect">
              <a:avLst/>
            </a:prstGeom>
            <a:noFill/>
            <a:ln w="57150">
              <a:solidFill>
                <a:srgbClr val="6481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경기천년제목 Medium" panose="02020603020101020101" pitchFamily="18" charset="-127"/>
                <a:ea typeface="경기천년제목 Medium" panose="02020603020101020101" pitchFamily="18" charset="-127"/>
              </a:endParaRPr>
            </a:p>
          </p:txBody>
        </p:sp>
        <p:sp>
          <p:nvSpPr>
            <p:cNvPr id="53" name="TextBox 52">
              <a:extLst>
                <a:ext uri="{FF2B5EF4-FFF2-40B4-BE49-F238E27FC236}">
                  <a16:creationId xmlns:a16="http://schemas.microsoft.com/office/drawing/2014/main" id="{B0A286D8-D2E0-4F60-AE0A-6359C1AC5280}"/>
                </a:ext>
              </a:extLst>
            </p:cNvPr>
            <p:cNvSpPr txBox="1"/>
            <p:nvPr/>
          </p:nvSpPr>
          <p:spPr>
            <a:xfrm>
              <a:off x="404086" y="1691417"/>
              <a:ext cx="2884774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제안된 아이디어</a:t>
              </a:r>
            </a:p>
          </p:txBody>
        </p:sp>
      </p:grpSp>
      <p:grpSp>
        <p:nvGrpSpPr>
          <p:cNvPr id="6" name="그룹 5">
            <a:extLst>
              <a:ext uri="{FF2B5EF4-FFF2-40B4-BE49-F238E27FC236}">
                <a16:creationId xmlns:a16="http://schemas.microsoft.com/office/drawing/2014/main" id="{A53F6F69-CD70-43D4-881A-4EEB50708641}"/>
              </a:ext>
            </a:extLst>
          </p:cNvPr>
          <p:cNvGrpSpPr/>
          <p:nvPr/>
        </p:nvGrpSpPr>
        <p:grpSpPr>
          <a:xfrm>
            <a:off x="3985883" y="2303053"/>
            <a:ext cx="7728339" cy="2566770"/>
            <a:chOff x="4045446" y="1443168"/>
            <a:chExt cx="8003376" cy="3404608"/>
          </a:xfrm>
        </p:grpSpPr>
        <p:grpSp>
          <p:nvGrpSpPr>
            <p:cNvPr id="5" name="그룹 4">
              <a:extLst>
                <a:ext uri="{FF2B5EF4-FFF2-40B4-BE49-F238E27FC236}">
                  <a16:creationId xmlns:a16="http://schemas.microsoft.com/office/drawing/2014/main" id="{C2879A1E-200B-4DD2-8E85-4CB6693A4007}"/>
                </a:ext>
              </a:extLst>
            </p:cNvPr>
            <p:cNvGrpSpPr/>
            <p:nvPr/>
          </p:nvGrpSpPr>
          <p:grpSpPr>
            <a:xfrm>
              <a:off x="4045446" y="1443168"/>
              <a:ext cx="1819797" cy="3401467"/>
              <a:chOff x="4045446" y="1443168"/>
              <a:chExt cx="1819797" cy="3401467"/>
            </a:xfrm>
          </p:grpSpPr>
          <p:sp>
            <p:nvSpPr>
              <p:cNvPr id="55" name="직사각형 54">
                <a:extLst>
                  <a:ext uri="{FF2B5EF4-FFF2-40B4-BE49-F238E27FC236}">
                    <a16:creationId xmlns:a16="http://schemas.microsoft.com/office/drawing/2014/main" id="{C8FB3A18-5BE5-488D-88E9-FCCDB682729B}"/>
                  </a:ext>
                </a:extLst>
              </p:cNvPr>
              <p:cNvSpPr/>
              <p:nvPr/>
            </p:nvSpPr>
            <p:spPr>
              <a:xfrm>
                <a:off x="4050488" y="1443168"/>
                <a:ext cx="1813568" cy="880398"/>
              </a:xfrm>
              <a:prstGeom prst="rect">
                <a:avLst/>
              </a:prstGeom>
              <a:solidFill>
                <a:srgbClr val="64818D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58" name="직사각형 57">
                <a:extLst>
                  <a:ext uri="{FF2B5EF4-FFF2-40B4-BE49-F238E27FC236}">
                    <a16:creationId xmlns:a16="http://schemas.microsoft.com/office/drawing/2014/main" id="{4FA65766-CC35-4E20-ADD9-9926E5A7CD17}"/>
                  </a:ext>
                </a:extLst>
              </p:cNvPr>
              <p:cNvSpPr/>
              <p:nvPr/>
            </p:nvSpPr>
            <p:spPr>
              <a:xfrm>
                <a:off x="4050488" y="2323566"/>
                <a:ext cx="1813568" cy="25210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64" name="TextBox 63">
                <a:extLst>
                  <a:ext uri="{FF2B5EF4-FFF2-40B4-BE49-F238E27FC236}">
                    <a16:creationId xmlns:a16="http://schemas.microsoft.com/office/drawing/2014/main" id="{375E84B0-23B0-4D1E-822F-07D0E927FDB9}"/>
                  </a:ext>
                </a:extLst>
              </p:cNvPr>
              <p:cNvSpPr txBox="1"/>
              <p:nvPr/>
            </p:nvSpPr>
            <p:spPr>
              <a:xfrm>
                <a:off x="4050487" y="1661846"/>
                <a:ext cx="1812382" cy="489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구현가능성</a:t>
                </a:r>
              </a:p>
            </p:txBody>
          </p:sp>
          <p:sp>
            <p:nvSpPr>
              <p:cNvPr id="70" name="TextBox 69">
                <a:extLst>
                  <a:ext uri="{FF2B5EF4-FFF2-40B4-BE49-F238E27FC236}">
                    <a16:creationId xmlns:a16="http://schemas.microsoft.com/office/drawing/2014/main" id="{D9918901-217C-4199-8EAF-14A4198E787C}"/>
                  </a:ext>
                </a:extLst>
              </p:cNvPr>
              <p:cNvSpPr txBox="1"/>
              <p:nvPr/>
            </p:nvSpPr>
            <p:spPr>
              <a:xfrm>
                <a:off x="4045446" y="2933891"/>
                <a:ext cx="1819797" cy="9813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팀 프로젝트를 진행 할 때 작성한 계획서에 맞게</a:t>
                </a:r>
                <a:r>
                  <a:rPr lang="en-US" altLang="ko-KR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</a:t>
                </a:r>
                <a:r>
                  <a:rPr lang="ko-KR" altLang="en-US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주어진 기간 안에 구현할 수 있는가</a:t>
                </a:r>
                <a:r>
                  <a:rPr lang="en-US" altLang="ko-KR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?</a:t>
                </a:r>
              </a:p>
            </p:txBody>
          </p:sp>
        </p:grpSp>
        <p:grpSp>
          <p:nvGrpSpPr>
            <p:cNvPr id="73" name="그룹 72">
              <a:extLst>
                <a:ext uri="{FF2B5EF4-FFF2-40B4-BE49-F238E27FC236}">
                  <a16:creationId xmlns:a16="http://schemas.microsoft.com/office/drawing/2014/main" id="{506C1EB8-F5AB-4377-A8DB-C13F989B0E2C}"/>
                </a:ext>
              </a:extLst>
            </p:cNvPr>
            <p:cNvGrpSpPr/>
            <p:nvPr/>
          </p:nvGrpSpPr>
          <p:grpSpPr>
            <a:xfrm>
              <a:off x="6104166" y="1446309"/>
              <a:ext cx="1820390" cy="3401467"/>
              <a:chOff x="4050487" y="1443168"/>
              <a:chExt cx="1820390" cy="3401467"/>
            </a:xfrm>
          </p:grpSpPr>
          <p:sp>
            <p:nvSpPr>
              <p:cNvPr id="76" name="직사각형 75">
                <a:extLst>
                  <a:ext uri="{FF2B5EF4-FFF2-40B4-BE49-F238E27FC236}">
                    <a16:creationId xmlns:a16="http://schemas.microsoft.com/office/drawing/2014/main" id="{5582B3E2-098A-40A1-B1A9-5564995D7817}"/>
                  </a:ext>
                </a:extLst>
              </p:cNvPr>
              <p:cNvSpPr/>
              <p:nvPr/>
            </p:nvSpPr>
            <p:spPr>
              <a:xfrm>
                <a:off x="4050488" y="1443168"/>
                <a:ext cx="1813568" cy="880398"/>
              </a:xfrm>
              <a:prstGeom prst="rect">
                <a:avLst/>
              </a:prstGeom>
              <a:solidFill>
                <a:srgbClr val="97B8BF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7" name="직사각형 76">
                <a:extLst>
                  <a:ext uri="{FF2B5EF4-FFF2-40B4-BE49-F238E27FC236}">
                    <a16:creationId xmlns:a16="http://schemas.microsoft.com/office/drawing/2014/main" id="{81082384-FB94-4BD1-AB3F-3F3CDA1ABBBC}"/>
                  </a:ext>
                </a:extLst>
              </p:cNvPr>
              <p:cNvSpPr/>
              <p:nvPr/>
            </p:nvSpPr>
            <p:spPr>
              <a:xfrm>
                <a:off x="4050488" y="2323566"/>
                <a:ext cx="1813568" cy="25210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8" name="TextBox 77">
                <a:extLst>
                  <a:ext uri="{FF2B5EF4-FFF2-40B4-BE49-F238E27FC236}">
                    <a16:creationId xmlns:a16="http://schemas.microsoft.com/office/drawing/2014/main" id="{D7EC1317-E8BB-4BCA-AC86-9C6A45BD5CFA}"/>
                  </a:ext>
                </a:extLst>
              </p:cNvPr>
              <p:cNvSpPr txBox="1"/>
              <p:nvPr/>
            </p:nvSpPr>
            <p:spPr>
              <a:xfrm>
                <a:off x="4050487" y="1660588"/>
                <a:ext cx="1812382" cy="489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차별성</a:t>
                </a:r>
                <a:r>
                  <a:rPr lang="en-US" altLang="ko-KR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(</a:t>
                </a:r>
                <a:r>
                  <a:rPr lang="ko-KR" altLang="en-US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창의성</a:t>
                </a:r>
                <a:r>
                  <a:rPr lang="en-US" altLang="ko-KR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)</a:t>
                </a:r>
                <a:endParaRPr lang="ko-KR" altLang="en-US" b="1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79" name="TextBox 78">
                <a:extLst>
                  <a:ext uri="{FF2B5EF4-FFF2-40B4-BE49-F238E27FC236}">
                    <a16:creationId xmlns:a16="http://schemas.microsoft.com/office/drawing/2014/main" id="{4332088A-C4FF-4D52-AB08-3393D96FFADB}"/>
                  </a:ext>
                </a:extLst>
              </p:cNvPr>
              <p:cNvSpPr txBox="1"/>
              <p:nvPr/>
            </p:nvSpPr>
            <p:spPr>
              <a:xfrm>
                <a:off x="4051080" y="2930750"/>
                <a:ext cx="1819797" cy="12731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시중에 있는 관련 소프트웨어들과 비교해 보았을 때 아이디어가 갖는 차별성</a:t>
                </a:r>
                <a:r>
                  <a:rPr lang="en-US" altLang="ko-KR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, </a:t>
                </a:r>
                <a:r>
                  <a:rPr lang="ko-KR" altLang="en-US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창의성이 있는가</a:t>
                </a:r>
                <a:r>
                  <a:rPr lang="en-US" altLang="ko-KR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?</a:t>
                </a:r>
              </a:p>
            </p:txBody>
          </p:sp>
        </p:grpSp>
        <p:grpSp>
          <p:nvGrpSpPr>
            <p:cNvPr id="80" name="그룹 79">
              <a:extLst>
                <a:ext uri="{FF2B5EF4-FFF2-40B4-BE49-F238E27FC236}">
                  <a16:creationId xmlns:a16="http://schemas.microsoft.com/office/drawing/2014/main" id="{0BA559C1-035A-42C8-9590-F2BAE89E7640}"/>
                </a:ext>
              </a:extLst>
            </p:cNvPr>
            <p:cNvGrpSpPr/>
            <p:nvPr/>
          </p:nvGrpSpPr>
          <p:grpSpPr>
            <a:xfrm>
              <a:off x="8163481" y="1443168"/>
              <a:ext cx="1820984" cy="3401467"/>
              <a:chOff x="4043072" y="1443168"/>
              <a:chExt cx="1820984" cy="3401467"/>
            </a:xfrm>
          </p:grpSpPr>
          <p:sp>
            <p:nvSpPr>
              <p:cNvPr id="81" name="직사각형 80">
                <a:extLst>
                  <a:ext uri="{FF2B5EF4-FFF2-40B4-BE49-F238E27FC236}">
                    <a16:creationId xmlns:a16="http://schemas.microsoft.com/office/drawing/2014/main" id="{96C38D8D-DAB0-46B6-8BE2-E0B24281E8B8}"/>
                  </a:ext>
                </a:extLst>
              </p:cNvPr>
              <p:cNvSpPr/>
              <p:nvPr/>
            </p:nvSpPr>
            <p:spPr>
              <a:xfrm>
                <a:off x="4050488" y="1443168"/>
                <a:ext cx="1813568" cy="880398"/>
              </a:xfrm>
              <a:prstGeom prst="rect">
                <a:avLst/>
              </a:prstGeom>
              <a:solidFill>
                <a:srgbClr val="B7CFCE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2" name="직사각형 81">
                <a:extLst>
                  <a:ext uri="{FF2B5EF4-FFF2-40B4-BE49-F238E27FC236}">
                    <a16:creationId xmlns:a16="http://schemas.microsoft.com/office/drawing/2014/main" id="{03D3878B-A9B0-4C9C-90B8-A9C0F1222031}"/>
                  </a:ext>
                </a:extLst>
              </p:cNvPr>
              <p:cNvSpPr/>
              <p:nvPr/>
            </p:nvSpPr>
            <p:spPr>
              <a:xfrm>
                <a:off x="4050488" y="2323566"/>
                <a:ext cx="1813568" cy="25210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3" name="TextBox 82">
                <a:extLst>
                  <a:ext uri="{FF2B5EF4-FFF2-40B4-BE49-F238E27FC236}">
                    <a16:creationId xmlns:a16="http://schemas.microsoft.com/office/drawing/2014/main" id="{B0909069-CC70-40F0-AFCC-D235E7D1D1BA}"/>
                  </a:ext>
                </a:extLst>
              </p:cNvPr>
              <p:cNvSpPr txBox="1"/>
              <p:nvPr/>
            </p:nvSpPr>
            <p:spPr>
              <a:xfrm>
                <a:off x="4050487" y="1660588"/>
                <a:ext cx="1812382" cy="489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흥미유발</a:t>
                </a:r>
              </a:p>
            </p:txBody>
          </p:sp>
          <p:sp>
            <p:nvSpPr>
              <p:cNvPr id="84" name="TextBox 83">
                <a:extLst>
                  <a:ext uri="{FF2B5EF4-FFF2-40B4-BE49-F238E27FC236}">
                    <a16:creationId xmlns:a16="http://schemas.microsoft.com/office/drawing/2014/main" id="{6D4EBF8E-A72A-432F-BE8A-AC6749C6BAF6}"/>
                  </a:ext>
                </a:extLst>
              </p:cNvPr>
              <p:cNvSpPr txBox="1"/>
              <p:nvPr/>
            </p:nvSpPr>
            <p:spPr>
              <a:xfrm>
                <a:off x="4043072" y="2999928"/>
                <a:ext cx="1819797" cy="127319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완성된 소프트웨어가 시중에 출시되었을 때 사람들이 흥미를 가지고 사용해보고 싶어 지는가</a:t>
                </a:r>
                <a:r>
                  <a:rPr lang="en-US" altLang="ko-KR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?</a:t>
                </a:r>
              </a:p>
            </p:txBody>
          </p:sp>
        </p:grpSp>
        <p:grpSp>
          <p:nvGrpSpPr>
            <p:cNvPr id="85" name="그룹 84">
              <a:extLst>
                <a:ext uri="{FF2B5EF4-FFF2-40B4-BE49-F238E27FC236}">
                  <a16:creationId xmlns:a16="http://schemas.microsoft.com/office/drawing/2014/main" id="{68F6D358-70DA-43B1-B98A-2D056215FAAB}"/>
                </a:ext>
              </a:extLst>
            </p:cNvPr>
            <p:cNvGrpSpPr/>
            <p:nvPr/>
          </p:nvGrpSpPr>
          <p:grpSpPr>
            <a:xfrm>
              <a:off x="10229025" y="1443168"/>
              <a:ext cx="1819797" cy="3401467"/>
              <a:chOff x="4048708" y="1443168"/>
              <a:chExt cx="1819797" cy="3401467"/>
            </a:xfrm>
          </p:grpSpPr>
          <p:sp>
            <p:nvSpPr>
              <p:cNvPr id="86" name="직사각형 85">
                <a:extLst>
                  <a:ext uri="{FF2B5EF4-FFF2-40B4-BE49-F238E27FC236}">
                    <a16:creationId xmlns:a16="http://schemas.microsoft.com/office/drawing/2014/main" id="{6FC59EEB-4205-4A21-9FA9-9E172CCF10F8}"/>
                  </a:ext>
                </a:extLst>
              </p:cNvPr>
              <p:cNvSpPr/>
              <p:nvPr/>
            </p:nvSpPr>
            <p:spPr>
              <a:xfrm>
                <a:off x="4050488" y="1443168"/>
                <a:ext cx="1813568" cy="880398"/>
              </a:xfrm>
              <a:prstGeom prst="rect">
                <a:avLst/>
              </a:prstGeom>
              <a:solidFill>
                <a:srgbClr val="D8E3E5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7" name="직사각형 86">
                <a:extLst>
                  <a:ext uri="{FF2B5EF4-FFF2-40B4-BE49-F238E27FC236}">
                    <a16:creationId xmlns:a16="http://schemas.microsoft.com/office/drawing/2014/main" id="{113B3648-CA11-4FBD-9FB3-71497D0043F7}"/>
                  </a:ext>
                </a:extLst>
              </p:cNvPr>
              <p:cNvSpPr/>
              <p:nvPr/>
            </p:nvSpPr>
            <p:spPr>
              <a:xfrm>
                <a:off x="4050488" y="2323566"/>
                <a:ext cx="1813568" cy="2521069"/>
              </a:xfrm>
              <a:prstGeom prst="rect">
                <a:avLst/>
              </a:pr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ko-KR" altLang="en-US" dirty="0">
                  <a:latin typeface="나눔바른고딕" panose="020B0603020101020101" pitchFamily="50" charset="-127"/>
                  <a:ea typeface="나눔바른고딕" panose="020B0603020101020101" pitchFamily="50" charset="-127"/>
                </a:endParaRPr>
              </a:p>
            </p:txBody>
          </p:sp>
          <p:sp>
            <p:nvSpPr>
              <p:cNvPr id="88" name="TextBox 87">
                <a:extLst>
                  <a:ext uri="{FF2B5EF4-FFF2-40B4-BE49-F238E27FC236}">
                    <a16:creationId xmlns:a16="http://schemas.microsoft.com/office/drawing/2014/main" id="{BFE49AF0-F030-447A-A6DF-4A4573395952}"/>
                  </a:ext>
                </a:extLst>
              </p:cNvPr>
              <p:cNvSpPr txBox="1"/>
              <p:nvPr/>
            </p:nvSpPr>
            <p:spPr>
              <a:xfrm>
                <a:off x="4050487" y="1660588"/>
                <a:ext cx="1812382" cy="48988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ko-KR" altLang="en-US" b="1" dirty="0"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유용성</a:t>
                </a:r>
              </a:p>
            </p:txBody>
          </p:sp>
          <p:sp>
            <p:nvSpPr>
              <p:cNvPr id="89" name="TextBox 88">
                <a:extLst>
                  <a:ext uri="{FF2B5EF4-FFF2-40B4-BE49-F238E27FC236}">
                    <a16:creationId xmlns:a16="http://schemas.microsoft.com/office/drawing/2014/main" id="{ED1959AF-8056-4221-9820-7396B5CF0E40}"/>
                  </a:ext>
                </a:extLst>
              </p:cNvPr>
              <p:cNvSpPr txBox="1"/>
              <p:nvPr/>
            </p:nvSpPr>
            <p:spPr>
              <a:xfrm>
                <a:off x="4048708" y="2727816"/>
                <a:ext cx="1819797" cy="156509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algn="ctr">
                  <a:lnSpc>
                    <a:spcPct val="130000"/>
                  </a:lnSpc>
                </a:pPr>
                <a:r>
                  <a:rPr lang="ko-KR" altLang="en-US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완성된 소프트웨어가 시중에 출시되었을 때 사람들에게 얼마나 도움을 줄 수 있고 사용자가 소프트웨어로부터 얻는 정보와 이득이 있는가</a:t>
                </a:r>
                <a:r>
                  <a:rPr lang="en-US" altLang="ko-KR" sz="1100" dirty="0">
                    <a:solidFill>
                      <a:srgbClr val="1D1D1D"/>
                    </a:solidFill>
                    <a:latin typeface="나눔바른고딕" panose="020B0603020101020101" pitchFamily="50" charset="-127"/>
                    <a:ea typeface="나눔바른고딕" panose="020B0603020101020101" pitchFamily="50" charset="-127"/>
                  </a:rPr>
                  <a:t>?</a:t>
                </a:r>
              </a:p>
            </p:txBody>
          </p:sp>
        </p:grpSp>
      </p:grpSp>
      <p:grpSp>
        <p:nvGrpSpPr>
          <p:cNvPr id="9" name="그룹 8">
            <a:extLst>
              <a:ext uri="{FF2B5EF4-FFF2-40B4-BE49-F238E27FC236}">
                <a16:creationId xmlns:a16="http://schemas.microsoft.com/office/drawing/2014/main" id="{E70DF821-55AD-4F59-8ACD-5FD031715150}"/>
              </a:ext>
            </a:extLst>
          </p:cNvPr>
          <p:cNvGrpSpPr/>
          <p:nvPr/>
        </p:nvGrpSpPr>
        <p:grpSpPr>
          <a:xfrm>
            <a:off x="3985883" y="1443217"/>
            <a:ext cx="3350672" cy="648359"/>
            <a:chOff x="3872249" y="1442992"/>
            <a:chExt cx="3350672" cy="648359"/>
          </a:xfrm>
        </p:grpSpPr>
        <p:sp>
          <p:nvSpPr>
            <p:cNvPr id="93" name="직사각형 92">
              <a:extLst>
                <a:ext uri="{FF2B5EF4-FFF2-40B4-BE49-F238E27FC236}">
                  <a16:creationId xmlns:a16="http://schemas.microsoft.com/office/drawing/2014/main" id="{15582250-05FC-451C-B182-5D2050BF303E}"/>
                </a:ext>
              </a:extLst>
            </p:cNvPr>
            <p:cNvSpPr/>
            <p:nvPr/>
          </p:nvSpPr>
          <p:spPr>
            <a:xfrm>
              <a:off x="3872249" y="1442992"/>
              <a:ext cx="233465" cy="233465"/>
            </a:xfrm>
            <a:prstGeom prst="rect">
              <a:avLst/>
            </a:prstGeom>
            <a:noFill/>
            <a:ln w="57150">
              <a:solidFill>
                <a:srgbClr val="64818D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경기천년제목 Medium" panose="02020603020101020101" pitchFamily="18" charset="-127"/>
                <a:ea typeface="경기천년제목 Medium" panose="02020603020101020101" pitchFamily="18" charset="-127"/>
              </a:endParaRPr>
            </a:p>
          </p:txBody>
        </p:sp>
        <p:sp>
          <p:nvSpPr>
            <p:cNvPr id="94" name="TextBox 93">
              <a:extLst>
                <a:ext uri="{FF2B5EF4-FFF2-40B4-BE49-F238E27FC236}">
                  <a16:creationId xmlns:a16="http://schemas.microsoft.com/office/drawing/2014/main" id="{3D5DC94F-7248-43B3-B8EB-15B34CD0CF1F}"/>
                </a:ext>
              </a:extLst>
            </p:cNvPr>
            <p:cNvSpPr txBox="1"/>
            <p:nvPr/>
          </p:nvSpPr>
          <p:spPr>
            <a:xfrm>
              <a:off x="3872249" y="1691241"/>
              <a:ext cx="3350672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ko-KR" altLang="en-US" sz="2000" dirty="0">
                  <a:latin typeface="경기천년제목 Medium" panose="02020603020101020101" pitchFamily="18" charset="-127"/>
                  <a:ea typeface="경기천년제목 Medium" panose="02020603020101020101" pitchFamily="18" charset="-127"/>
                </a:rPr>
                <a:t>팀 프로젝트 주제 선정 기준</a:t>
              </a:r>
            </a:p>
          </p:txBody>
        </p:sp>
      </p:grpSp>
      <p:cxnSp>
        <p:nvCxnSpPr>
          <p:cNvPr id="95" name="직선 화살표 연결선 94">
            <a:extLst>
              <a:ext uri="{FF2B5EF4-FFF2-40B4-BE49-F238E27FC236}">
                <a16:creationId xmlns:a16="http://schemas.microsoft.com/office/drawing/2014/main" id="{72EB691A-A523-4077-B4E6-62DE5B5D4EDC}"/>
              </a:ext>
            </a:extLst>
          </p:cNvPr>
          <p:cNvCxnSpPr>
            <a:cxnSpLocks/>
          </p:cNvCxnSpPr>
          <p:nvPr/>
        </p:nvCxnSpPr>
        <p:spPr>
          <a:xfrm flipV="1">
            <a:off x="3985883" y="5325218"/>
            <a:ext cx="7722897" cy="25663"/>
          </a:xfrm>
          <a:prstGeom prst="straightConnector1">
            <a:avLst/>
          </a:prstGeom>
          <a:ln w="38100">
            <a:solidFill>
              <a:srgbClr val="595A5C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6" name="타원 95">
            <a:extLst>
              <a:ext uri="{FF2B5EF4-FFF2-40B4-BE49-F238E27FC236}">
                <a16:creationId xmlns:a16="http://schemas.microsoft.com/office/drawing/2014/main" id="{7398E8CC-BDFC-4B13-A5EE-7C2E081437AD}"/>
              </a:ext>
            </a:extLst>
          </p:cNvPr>
          <p:cNvSpPr/>
          <p:nvPr/>
        </p:nvSpPr>
        <p:spPr>
          <a:xfrm>
            <a:off x="4801370" y="5225449"/>
            <a:ext cx="211352" cy="211352"/>
          </a:xfrm>
          <a:prstGeom prst="ellipse">
            <a:avLst/>
          </a:prstGeom>
          <a:solidFill>
            <a:srgbClr val="64818D"/>
          </a:solidFill>
          <a:ln w="57150">
            <a:solidFill>
              <a:srgbClr val="FEFE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1" name="타원 100">
            <a:extLst>
              <a:ext uri="{FF2B5EF4-FFF2-40B4-BE49-F238E27FC236}">
                <a16:creationId xmlns:a16="http://schemas.microsoft.com/office/drawing/2014/main" id="{315AAED0-D1EA-4912-B252-6FE696B78885}"/>
              </a:ext>
            </a:extLst>
          </p:cNvPr>
          <p:cNvSpPr/>
          <p:nvPr/>
        </p:nvSpPr>
        <p:spPr>
          <a:xfrm>
            <a:off x="10728054" y="5225449"/>
            <a:ext cx="211352" cy="211352"/>
          </a:xfrm>
          <a:prstGeom prst="ellipse">
            <a:avLst/>
          </a:prstGeom>
          <a:solidFill>
            <a:srgbClr val="D8E3E5"/>
          </a:solidFill>
          <a:ln w="57150">
            <a:solidFill>
              <a:srgbClr val="FEFEFE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102" name="TextBox 101">
            <a:extLst>
              <a:ext uri="{FF2B5EF4-FFF2-40B4-BE49-F238E27FC236}">
                <a16:creationId xmlns:a16="http://schemas.microsoft.com/office/drawing/2014/main" id="{E180B031-0DEC-45D6-ABE6-FD2A365D29C0}"/>
              </a:ext>
            </a:extLst>
          </p:cNvPr>
          <p:cNvSpPr txBox="1"/>
          <p:nvPr/>
        </p:nvSpPr>
        <p:spPr>
          <a:xfrm>
            <a:off x="4373199" y="4925029"/>
            <a:ext cx="106019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중요함</a:t>
            </a:r>
          </a:p>
        </p:txBody>
      </p:sp>
      <p:sp>
        <p:nvSpPr>
          <p:cNvPr id="107" name="TextBox 106">
            <a:extLst>
              <a:ext uri="{FF2B5EF4-FFF2-40B4-BE49-F238E27FC236}">
                <a16:creationId xmlns:a16="http://schemas.microsoft.com/office/drawing/2014/main" id="{58BC59EC-B843-42F4-AD5D-D19D1F25E816}"/>
              </a:ext>
            </a:extLst>
          </p:cNvPr>
          <p:cNvSpPr txBox="1"/>
          <p:nvPr/>
        </p:nvSpPr>
        <p:spPr>
          <a:xfrm>
            <a:off x="10261271" y="4925029"/>
            <a:ext cx="1144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덜 중요함</a:t>
            </a:r>
          </a:p>
        </p:txBody>
      </p:sp>
      <p:sp>
        <p:nvSpPr>
          <p:cNvPr id="108" name="TextBox 107">
            <a:extLst>
              <a:ext uri="{FF2B5EF4-FFF2-40B4-BE49-F238E27FC236}">
                <a16:creationId xmlns:a16="http://schemas.microsoft.com/office/drawing/2014/main" id="{4F263D14-8169-4F85-BA29-FB6715B9C5A9}"/>
              </a:ext>
            </a:extLst>
          </p:cNvPr>
          <p:cNvSpPr txBox="1"/>
          <p:nvPr/>
        </p:nvSpPr>
        <p:spPr>
          <a:xfrm>
            <a:off x="7274872" y="5045327"/>
            <a:ext cx="1144917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4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rPr>
              <a:t>우 선 순 위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20CD7FFB-2423-42B9-BB7C-01F688AE384D}"/>
              </a:ext>
            </a:extLst>
          </p:cNvPr>
          <p:cNvGrpSpPr/>
          <p:nvPr/>
        </p:nvGrpSpPr>
        <p:grpSpPr>
          <a:xfrm>
            <a:off x="4170963" y="5625479"/>
            <a:ext cx="7013208" cy="944402"/>
            <a:chOff x="4174061" y="5627554"/>
            <a:chExt cx="7013208" cy="944402"/>
          </a:xfrm>
        </p:grpSpPr>
        <p:sp>
          <p:nvSpPr>
            <p:cNvPr id="109" name="TextBox 108">
              <a:extLst>
                <a:ext uri="{FF2B5EF4-FFF2-40B4-BE49-F238E27FC236}">
                  <a16:creationId xmlns:a16="http://schemas.microsoft.com/office/drawing/2014/main" id="{5D21D367-2C7B-488E-8182-9A9A7E4903D6}"/>
                </a:ext>
              </a:extLst>
            </p:cNvPr>
            <p:cNvSpPr txBox="1"/>
            <p:nvPr/>
          </p:nvSpPr>
          <p:spPr>
            <a:xfrm>
              <a:off x="4534009" y="5627554"/>
              <a:ext cx="2166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1D1D1D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1</a:t>
              </a:r>
              <a:r>
                <a:rPr lang="ko-KR" altLang="en-US" sz="1600" b="1" dirty="0">
                  <a:solidFill>
                    <a:srgbClr val="1D1D1D"/>
                  </a:solidFill>
                  <a:latin typeface="경기천년제목 Light" panose="02020403020101020101" pitchFamily="18" charset="-127"/>
                  <a:ea typeface="경기천년제목 Light" panose="02020403020101020101" pitchFamily="18" charset="-127"/>
                </a:rPr>
                <a:t>순위 주제 선정 방식</a:t>
              </a:r>
            </a:p>
          </p:txBody>
        </p:sp>
        <p:sp>
          <p:nvSpPr>
            <p:cNvPr id="110" name="TextBox 109">
              <a:extLst>
                <a:ext uri="{FF2B5EF4-FFF2-40B4-BE49-F238E27FC236}">
                  <a16:creationId xmlns:a16="http://schemas.microsoft.com/office/drawing/2014/main" id="{5BDED7BD-F22D-4216-B146-B3336DC2554E}"/>
                </a:ext>
              </a:extLst>
            </p:cNvPr>
            <p:cNvSpPr txBox="1"/>
            <p:nvPr/>
          </p:nvSpPr>
          <p:spPr>
            <a:xfrm>
              <a:off x="4513587" y="5948708"/>
              <a:ext cx="6673682" cy="62324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lnSpc>
                  <a:spcPct val="150000"/>
                </a:lnSpc>
                <a:buAutoNum type="arabicPeriod"/>
              </a:pPr>
              <a:r>
                <a:rPr lang="ko-KR" altLang="en-US" sz="1200" dirty="0">
                  <a:solidFill>
                    <a:srgbClr val="4E4E4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각 아이디어를 위의 기준에 따라 분석하고 그 결과를 토대로 점수를 부여한다</a:t>
              </a:r>
              <a:r>
                <a:rPr lang="en-US" altLang="ko-KR" sz="1200" dirty="0">
                  <a:solidFill>
                    <a:srgbClr val="4E4E4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  <a:p>
              <a:pPr marL="228600" indent="-228600">
                <a:lnSpc>
                  <a:spcPct val="150000"/>
                </a:lnSpc>
                <a:buFontTx/>
                <a:buAutoNum type="arabicPeriod"/>
              </a:pPr>
              <a:r>
                <a:rPr lang="ko-KR" altLang="en-US" sz="1200" dirty="0">
                  <a:solidFill>
                    <a:srgbClr val="4E4E4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기준의 우선순위에 맞게 가중치를 부여해서 가장 총점이 높은 아이디어를 주제로 선정한다</a:t>
              </a:r>
              <a:r>
                <a:rPr lang="en-US" altLang="ko-KR" sz="1200" dirty="0">
                  <a:solidFill>
                    <a:srgbClr val="4E4E4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  <p:sp>
          <p:nvSpPr>
            <p:cNvPr id="111" name="타원 110">
              <a:extLst>
                <a:ext uri="{FF2B5EF4-FFF2-40B4-BE49-F238E27FC236}">
                  <a16:creationId xmlns:a16="http://schemas.microsoft.com/office/drawing/2014/main" id="{6BA490C7-533F-468F-8F42-C8F8D0A882DF}"/>
                </a:ext>
              </a:extLst>
            </p:cNvPr>
            <p:cNvSpPr/>
            <p:nvPr/>
          </p:nvSpPr>
          <p:spPr>
            <a:xfrm>
              <a:off x="4174061" y="5644954"/>
              <a:ext cx="303754" cy="303754"/>
            </a:xfrm>
            <a:prstGeom prst="ellipse">
              <a:avLst/>
            </a:prstGeom>
            <a:solidFill>
              <a:srgbClr val="64818D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2" name="TextBox 1">
            <a:extLst>
              <a:ext uri="{FF2B5EF4-FFF2-40B4-BE49-F238E27FC236}">
                <a16:creationId xmlns:a16="http://schemas.microsoft.com/office/drawing/2014/main" id="{770E9F96-837C-4470-83B1-FA6C70195274}"/>
              </a:ext>
            </a:extLst>
          </p:cNvPr>
          <p:cNvSpPr txBox="1"/>
          <p:nvPr/>
        </p:nvSpPr>
        <p:spPr>
          <a:xfrm>
            <a:off x="711243" y="3093335"/>
            <a:ext cx="17512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기준 점수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3 / 4 / 3 / 3</a:t>
            </a:r>
            <a:endParaRPr lang="ko-KR" altLang="en-US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C8D4CEB1-31F1-49CF-AC6D-F730E20B0EEB}"/>
              </a:ext>
            </a:extLst>
          </p:cNvPr>
          <p:cNvSpPr txBox="1"/>
          <p:nvPr/>
        </p:nvSpPr>
        <p:spPr>
          <a:xfrm>
            <a:off x="711243" y="3924992"/>
            <a:ext cx="17512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기준 점수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4 / 5 / 5 / 4</a:t>
            </a:r>
            <a:endParaRPr lang="ko-KR" altLang="en-US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6F5AF619-40E2-422E-A025-419EDD9BF4F5}"/>
              </a:ext>
            </a:extLst>
          </p:cNvPr>
          <p:cNvSpPr txBox="1"/>
          <p:nvPr/>
        </p:nvSpPr>
        <p:spPr>
          <a:xfrm>
            <a:off x="711243" y="4764145"/>
            <a:ext cx="17512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기준 점수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4 / 3 / 4 / 4</a:t>
            </a:r>
            <a:endParaRPr lang="ko-KR" altLang="en-US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5BC5E894-48BE-439B-9AD4-2208B08EB406}"/>
              </a:ext>
            </a:extLst>
          </p:cNvPr>
          <p:cNvSpPr txBox="1"/>
          <p:nvPr/>
        </p:nvSpPr>
        <p:spPr>
          <a:xfrm>
            <a:off x="727107" y="5583398"/>
            <a:ext cx="1751244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기준 점수 </a:t>
            </a:r>
            <a:r>
              <a:rPr lang="en-US" altLang="ko-KR" sz="1200" dirty="0">
                <a:latin typeface="나눔바른고딕" panose="020B0603020101020101" pitchFamily="50" charset="-127"/>
                <a:ea typeface="나눔바른고딕" panose="020B0603020101020101" pitchFamily="50" charset="-127"/>
              </a:rPr>
              <a:t>– 3 / 5 / 2 / 4</a:t>
            </a:r>
            <a:endParaRPr lang="ko-KR" altLang="en-US" sz="1200" dirty="0">
              <a:latin typeface="나눔바른고딕" panose="020B0603020101020101" pitchFamily="50" charset="-127"/>
              <a:ea typeface="나눔바른고딕" panose="020B060302010102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0277082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0" y="0"/>
            <a:ext cx="12191999" cy="1264778"/>
          </a:xfrm>
          <a:prstGeom prst="rect">
            <a:avLst/>
          </a:prstGeom>
          <a:solidFill>
            <a:srgbClr val="B7CF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0" name="TextBox 49"/>
          <p:cNvSpPr txBox="1"/>
          <p:nvPr/>
        </p:nvSpPr>
        <p:spPr>
          <a:xfrm>
            <a:off x="256199" y="184187"/>
            <a:ext cx="67377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800" dirty="0">
                <a:solidFill>
                  <a:srgbClr val="64818D"/>
                </a:solidFill>
                <a:latin typeface="경기천년제목 Bold" panose="02020803020101020101" pitchFamily="18" charset="-127"/>
                <a:ea typeface="경기천년제목 Bold" panose="02020803020101020101" pitchFamily="18" charset="-127"/>
              </a:rPr>
              <a:t>02</a:t>
            </a:r>
            <a:endParaRPr lang="ko-KR" altLang="en-US" sz="2800" dirty="0">
              <a:solidFill>
                <a:srgbClr val="64818D"/>
              </a:solidFill>
              <a:latin typeface="경기천년제목 Bold" panose="02020803020101020101" pitchFamily="18" charset="-127"/>
              <a:ea typeface="경기천년제목 Bold" panose="02020803020101020101" pitchFamily="18" charset="-127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929974" y="184187"/>
            <a:ext cx="7799637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800" b="1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팀 프로젝트 </a:t>
            </a:r>
            <a:r>
              <a:rPr lang="en-US" altLang="ko-KR" sz="2800" b="1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1</a:t>
            </a:r>
            <a:r>
              <a:rPr lang="ko-KR" altLang="en-US" sz="2800" b="1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순위 주제 주요 내용 </a:t>
            </a:r>
            <a:r>
              <a:rPr lang="en-US" altLang="ko-KR" sz="2000" b="1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– </a:t>
            </a:r>
            <a:r>
              <a:rPr lang="ko-KR" altLang="en-US" sz="2000" b="1" dirty="0">
                <a:latin typeface="경기천년제목 Medium" panose="02020603020101020101" pitchFamily="18" charset="-127"/>
                <a:ea typeface="경기천년제목 Medium" panose="02020603020101020101" pitchFamily="18" charset="-127"/>
              </a:rPr>
              <a:t>반려동물 </a:t>
            </a:r>
            <a:r>
              <a:rPr lang="ko-KR" altLang="en-US" sz="2000" b="1" dirty="0">
                <a:latin typeface="Century Gothic" panose="020B0502020202020204" pitchFamily="34" charset="0"/>
                <a:ea typeface="경기천년제목 Medium" panose="02020603020101020101" pitchFamily="18" charset="-127"/>
              </a:rPr>
              <a:t>일기 </a:t>
            </a:r>
            <a:r>
              <a:rPr lang="en-US" altLang="ko-KR" sz="2000" b="1" dirty="0">
                <a:latin typeface="Century Gothic" panose="020B0502020202020204" pitchFamily="34" charset="0"/>
                <a:ea typeface="경기천년제목 Medium" panose="02020603020101020101" pitchFamily="18" charset="-127"/>
              </a:rPr>
              <a:t>&amp; </a:t>
            </a:r>
            <a:r>
              <a:rPr lang="ko-KR" altLang="en-US" sz="2000" b="1" dirty="0">
                <a:latin typeface="Century Gothic" panose="020B0502020202020204" pitchFamily="34" charset="0"/>
                <a:ea typeface="경기천년제목 Medium" panose="02020603020101020101" pitchFamily="18" charset="-127"/>
              </a:rPr>
              <a:t>커뮤니티</a:t>
            </a:r>
            <a:endParaRPr lang="ko-KR" altLang="en-US" sz="2800" b="1" dirty="0">
              <a:latin typeface="경기천년제목 Medium" panose="02020603020101020101" pitchFamily="18" charset="-127"/>
              <a:ea typeface="경기천년제목 Medium" panose="02020603020101020101" pitchFamily="18" charset="-127"/>
            </a:endParaRPr>
          </a:p>
        </p:txBody>
      </p:sp>
      <p:sp>
        <p:nvSpPr>
          <p:cNvPr id="52" name="TextBox 51"/>
          <p:cNvSpPr txBox="1"/>
          <p:nvPr/>
        </p:nvSpPr>
        <p:spPr>
          <a:xfrm>
            <a:off x="2759716" y="765016"/>
            <a:ext cx="1769529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선정 기준 분석 결과</a:t>
            </a:r>
          </a:p>
        </p:txBody>
      </p:sp>
      <p:sp>
        <p:nvSpPr>
          <p:cNvPr id="53" name="TextBox 52"/>
          <p:cNvSpPr txBox="1"/>
          <p:nvPr/>
        </p:nvSpPr>
        <p:spPr>
          <a:xfrm>
            <a:off x="593086" y="765017"/>
            <a:ext cx="1072365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주제 내용</a:t>
            </a:r>
          </a:p>
        </p:txBody>
      </p:sp>
      <p:sp>
        <p:nvSpPr>
          <p:cNvPr id="54" name="TextBox 53"/>
          <p:cNvSpPr txBox="1"/>
          <p:nvPr/>
        </p:nvSpPr>
        <p:spPr>
          <a:xfrm>
            <a:off x="1665451" y="765017"/>
            <a:ext cx="1212812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buFont typeface="Arial" panose="020B0604020202020204" pitchFamily="34" charset="0"/>
              <a:buChar char="•"/>
            </a:pPr>
            <a:r>
              <a:rPr lang="ko-KR" altLang="en-US" sz="1200" b="1" dirty="0">
                <a:latin typeface="경기천년제목 Light" panose="02020403020101020101" pitchFamily="18" charset="-127"/>
                <a:ea typeface="경기천년제목 Light" panose="02020403020101020101" pitchFamily="18" charset="-127"/>
              </a:rPr>
              <a:t>주요 기능</a:t>
            </a:r>
          </a:p>
        </p:txBody>
      </p:sp>
      <p:sp>
        <p:nvSpPr>
          <p:cNvPr id="55" name="직사각형 54"/>
          <p:cNvSpPr/>
          <p:nvPr/>
        </p:nvSpPr>
        <p:spPr>
          <a:xfrm>
            <a:off x="844305" y="291973"/>
            <a:ext cx="45719" cy="307648"/>
          </a:xfrm>
          <a:prstGeom prst="rect">
            <a:avLst/>
          </a:prstGeom>
          <a:solidFill>
            <a:srgbClr val="64818D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9227A6CA-A550-415C-978F-E6D347AE43DF}"/>
              </a:ext>
            </a:extLst>
          </p:cNvPr>
          <p:cNvGrpSpPr/>
          <p:nvPr/>
        </p:nvGrpSpPr>
        <p:grpSpPr>
          <a:xfrm>
            <a:off x="6498935" y="2034458"/>
            <a:ext cx="5099978" cy="3545103"/>
            <a:chOff x="6498938" y="1768136"/>
            <a:chExt cx="5099978" cy="3545103"/>
          </a:xfrm>
        </p:grpSpPr>
        <p:sp>
          <p:nvSpPr>
            <p:cNvPr id="57" name="TextBox 56">
              <a:extLst>
                <a:ext uri="{FF2B5EF4-FFF2-40B4-BE49-F238E27FC236}">
                  <a16:creationId xmlns:a16="http://schemas.microsoft.com/office/drawing/2014/main" id="{4050D2D3-2771-480F-B9AB-A151ABAC495F}"/>
                </a:ext>
              </a:extLst>
            </p:cNvPr>
            <p:cNvSpPr txBox="1"/>
            <p:nvPr/>
          </p:nvSpPr>
          <p:spPr>
            <a:xfrm>
              <a:off x="6498938" y="1768136"/>
              <a:ext cx="2453135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3.</a:t>
              </a:r>
              <a:r>
                <a:rPr lang="ko-KR" altLang="en-US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선정 기준 분석 결과</a:t>
              </a:r>
            </a:p>
          </p:txBody>
        </p:sp>
        <p:sp>
          <p:nvSpPr>
            <p:cNvPr id="58" name="TextBox 57">
              <a:extLst>
                <a:ext uri="{FF2B5EF4-FFF2-40B4-BE49-F238E27FC236}">
                  <a16:creationId xmlns:a16="http://schemas.microsoft.com/office/drawing/2014/main" id="{95F10733-9190-4147-B55E-F90B7119A40F}"/>
                </a:ext>
              </a:extLst>
            </p:cNvPr>
            <p:cNvSpPr txBox="1"/>
            <p:nvPr/>
          </p:nvSpPr>
          <p:spPr>
            <a:xfrm>
              <a:off x="6498938" y="2102745"/>
              <a:ext cx="5099978" cy="321049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lnSpc>
                  <a:spcPct val="150000"/>
                </a:lnSpc>
                <a:buAutoNum type="arabicParenR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구현 가능성 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점수 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000" dirty="0">
                  <a:solidFill>
                    <a:srgbClr val="64818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★★★★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  <a:p>
              <a:pPr marL="685800" lvl="1" indent="-2286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모바일 어플리케이션 개발은 팀 구성원 모두 처음이기 때문에 구성원들이 스스로 필요한 분야를 학습해서 진행해야 한다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  <a:p>
              <a:pPr marL="228600" indent="-228600">
                <a:lnSpc>
                  <a:spcPct val="150000"/>
                </a:lnSpc>
                <a:buAutoNum type="arabicParenR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차별성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창의성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점수 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000" dirty="0">
                  <a:solidFill>
                    <a:srgbClr val="64818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★★★★★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  <a:p>
              <a:pPr marL="685800" lvl="1" indent="-2286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‘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인스타그램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’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어플은 반려동물 이외에도 다양한 주제의 사진이 올라오는 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SNS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어플이고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대중적인 반려동물 커뮤니티 어플은 많이 부족하다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  <a:p>
              <a:pPr marL="228600" indent="-228600">
                <a:lnSpc>
                  <a:spcPct val="150000"/>
                </a:lnSpc>
                <a:buAutoNum type="arabicParenR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흥미유발 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점수 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000" dirty="0">
                  <a:solidFill>
                    <a:srgbClr val="64818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★★★★★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  <a:p>
              <a:pPr marL="685800" lvl="1" indent="-2286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반려동물을 키우거나 관심있는 사람들은 흥미를 가질 수 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반려동물을 키우고 싶지만 그렇지 못하는 사람들에게 대리만족 효과를 줄 수 있다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  <a:p>
              <a:pPr marL="228600" indent="-228600">
                <a:lnSpc>
                  <a:spcPct val="150000"/>
                </a:lnSpc>
                <a:buAutoNum type="arabicParenR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유용성 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(</a:t>
              </a:r>
              <a:r>
                <a:rPr lang="ko-KR" altLang="en-US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점수 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- </a:t>
              </a:r>
              <a:r>
                <a:rPr lang="ko-KR" altLang="en-US" sz="1000" dirty="0">
                  <a:solidFill>
                    <a:srgbClr val="64818D"/>
                  </a:solidFill>
                  <a:latin typeface="나눔스퀘어" panose="020B0600000101010101" pitchFamily="50" charset="-127"/>
                  <a:ea typeface="나눔스퀘어" panose="020B0600000101010101" pitchFamily="50" charset="-127"/>
                </a:rPr>
                <a:t>★★★★</a:t>
              </a:r>
              <a:r>
                <a:rPr lang="en-US" altLang="ko-KR" sz="10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)</a:t>
              </a:r>
            </a:p>
            <a:p>
              <a:pPr marL="685800" lvl="1" indent="-228600">
                <a:lnSpc>
                  <a:spcPct val="150000"/>
                </a:lnSpc>
                <a:buFont typeface="Arial" panose="020B0604020202020204" pitchFamily="34" charset="0"/>
                <a:buChar char="•"/>
              </a:pP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동물병원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</a:t>
              </a:r>
              <a:r>
                <a:rPr lang="ko-KR" altLang="en-US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 산책로 추천과 같은 몇가지 정보를 제공하고 성장일지를 적을 수 있는 기능을 추가로 넣으면 많은 사용자들이 유용하게 사용할 수 있을 것이다</a:t>
              </a:r>
              <a:r>
                <a:rPr lang="en-US" altLang="ko-KR" sz="11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</a:p>
          </p:txBody>
        </p:sp>
      </p:grpSp>
      <p:grpSp>
        <p:nvGrpSpPr>
          <p:cNvPr id="2" name="그룹 1">
            <a:extLst>
              <a:ext uri="{FF2B5EF4-FFF2-40B4-BE49-F238E27FC236}">
                <a16:creationId xmlns:a16="http://schemas.microsoft.com/office/drawing/2014/main" id="{611FACC4-9C9A-4BEB-A6C5-BEE833F9D67E}"/>
              </a:ext>
            </a:extLst>
          </p:cNvPr>
          <p:cNvGrpSpPr/>
          <p:nvPr/>
        </p:nvGrpSpPr>
        <p:grpSpPr>
          <a:xfrm>
            <a:off x="593086" y="2034458"/>
            <a:ext cx="5212490" cy="1511854"/>
            <a:chOff x="593086" y="1768136"/>
            <a:chExt cx="5099978" cy="1511854"/>
          </a:xfrm>
        </p:grpSpPr>
        <p:sp>
          <p:nvSpPr>
            <p:cNvPr id="59" name="TextBox 58">
              <a:extLst>
                <a:ext uri="{FF2B5EF4-FFF2-40B4-BE49-F238E27FC236}">
                  <a16:creationId xmlns:a16="http://schemas.microsoft.com/office/drawing/2014/main" id="{D5F91D7C-390B-4EAC-BC2F-96DF6CEA0B6E}"/>
                </a:ext>
              </a:extLst>
            </p:cNvPr>
            <p:cNvSpPr txBox="1"/>
            <p:nvPr/>
          </p:nvSpPr>
          <p:spPr>
            <a:xfrm>
              <a:off x="593087" y="1768136"/>
              <a:ext cx="2166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1. </a:t>
              </a:r>
              <a:r>
                <a:rPr lang="ko-KR" altLang="en-US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주제 내용</a:t>
              </a:r>
            </a:p>
          </p:txBody>
        </p:sp>
        <p:sp>
          <p:nvSpPr>
            <p:cNvPr id="60" name="TextBox 59">
              <a:extLst>
                <a:ext uri="{FF2B5EF4-FFF2-40B4-BE49-F238E27FC236}">
                  <a16:creationId xmlns:a16="http://schemas.microsoft.com/office/drawing/2014/main" id="{2AC6ECE6-C707-45E0-9C09-B885052D26A7}"/>
                </a:ext>
              </a:extLst>
            </p:cNvPr>
            <p:cNvSpPr txBox="1"/>
            <p:nvPr/>
          </p:nvSpPr>
          <p:spPr>
            <a:xfrm>
              <a:off x="593086" y="2102745"/>
              <a:ext cx="5099978" cy="117724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>
                <a:lnSpc>
                  <a:spcPct val="150000"/>
                </a:lnSpc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반려동물 관련 어플을 보면 정보제공 측면의 어플이 대다수이다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r>
                <a:rPr lang="ko-KR" altLang="en-US" sz="1200" dirty="0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반려동물과의 일상을 기록으로 남기고 이를 추억으로 기억하고 싶은 사람이 많다고 생각한다</a:t>
              </a:r>
              <a:r>
                <a:rPr lang="en-US" altLang="ko-KR" sz="1200" dirty="0">
                  <a:solidFill>
                    <a:srgbClr val="FF0000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내 반려동물과 함께한 추억을 사진과 글로 기록할 수 있게끔 하고 이것을 가지고 다른 사용자과 공유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소통할 수 있는 어플을 만들고자 한다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.</a:t>
              </a:r>
              <a:endParaRPr lang="en-US" altLang="ko-KR" sz="1200" dirty="0">
                <a:solidFill>
                  <a:srgbClr val="FF0000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F5347DDB-8AC5-4D3A-AF07-75CEB7D5CB9A}"/>
              </a:ext>
            </a:extLst>
          </p:cNvPr>
          <p:cNvSpPr txBox="1"/>
          <p:nvPr/>
        </p:nvSpPr>
        <p:spPr>
          <a:xfrm>
            <a:off x="6632363" y="769680"/>
            <a:ext cx="523191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“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반려동물은 물건이 아니다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 </a:t>
            </a:r>
            <a:r>
              <a:rPr lang="ko-KR" altLang="en-US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주인의 친구이자 하나의 생명체이다</a:t>
            </a:r>
            <a:r>
              <a:rPr lang="en-US" altLang="ko-KR" sz="1600" dirty="0">
                <a:solidFill>
                  <a:schemeClr val="tx1">
                    <a:lumMod val="75000"/>
                    <a:lumOff val="25000"/>
                  </a:schemeClr>
                </a:solidFill>
                <a:latin typeface="배달의민족 한나체 Pro" panose="020B0600000101010101" pitchFamily="50" charset="-127"/>
                <a:ea typeface="배달의민족 한나체 Pro" panose="020B0600000101010101" pitchFamily="50" charset="-127"/>
              </a:rPr>
              <a:t>.”</a:t>
            </a:r>
          </a:p>
        </p:txBody>
      </p:sp>
      <p:grpSp>
        <p:nvGrpSpPr>
          <p:cNvPr id="69" name="그룹 68">
            <a:extLst>
              <a:ext uri="{FF2B5EF4-FFF2-40B4-BE49-F238E27FC236}">
                <a16:creationId xmlns:a16="http://schemas.microsoft.com/office/drawing/2014/main" id="{B317A49B-3063-4919-A8BD-644334A0482B}"/>
              </a:ext>
            </a:extLst>
          </p:cNvPr>
          <p:cNvGrpSpPr/>
          <p:nvPr/>
        </p:nvGrpSpPr>
        <p:grpSpPr>
          <a:xfrm>
            <a:off x="593086" y="3786763"/>
            <a:ext cx="5212490" cy="1792798"/>
            <a:chOff x="593086" y="4056646"/>
            <a:chExt cx="5212490" cy="1792798"/>
          </a:xfrm>
        </p:grpSpPr>
        <p:sp>
          <p:nvSpPr>
            <p:cNvPr id="66" name="TextBox 65">
              <a:extLst>
                <a:ext uri="{FF2B5EF4-FFF2-40B4-BE49-F238E27FC236}">
                  <a16:creationId xmlns:a16="http://schemas.microsoft.com/office/drawing/2014/main" id="{DEB2D3C2-FF5F-43E9-9D64-EB7A1CBA1646}"/>
                </a:ext>
              </a:extLst>
            </p:cNvPr>
            <p:cNvSpPr txBox="1"/>
            <p:nvPr/>
          </p:nvSpPr>
          <p:spPr>
            <a:xfrm>
              <a:off x="593087" y="4056646"/>
              <a:ext cx="2166629" cy="33855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2. </a:t>
              </a:r>
              <a:r>
                <a:rPr lang="ko-KR" altLang="en-US" sz="1600" b="1" dirty="0">
                  <a:solidFill>
                    <a:srgbClr val="64818D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주요 기능</a:t>
              </a:r>
            </a:p>
          </p:txBody>
        </p:sp>
        <p:sp>
          <p:nvSpPr>
            <p:cNvPr id="67" name="TextBox 66">
              <a:extLst>
                <a:ext uri="{FF2B5EF4-FFF2-40B4-BE49-F238E27FC236}">
                  <a16:creationId xmlns:a16="http://schemas.microsoft.com/office/drawing/2014/main" id="{5D773041-7E28-451F-9E51-995D8D576D48}"/>
                </a:ext>
              </a:extLst>
            </p:cNvPr>
            <p:cNvSpPr txBox="1"/>
            <p:nvPr/>
          </p:nvSpPr>
          <p:spPr>
            <a:xfrm>
              <a:off x="593086" y="4395200"/>
              <a:ext cx="5212490" cy="145424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228600" indent="-228600">
                <a:lnSpc>
                  <a:spcPct val="150000"/>
                </a:lnSpc>
                <a:buAutoNum type="arabicParenR"/>
              </a:pPr>
              <a:r>
                <a:rPr lang="ko-KR" altLang="en-US" sz="1200" dirty="0">
                  <a:solidFill>
                    <a:srgbClr val="FB233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반려동물과 함께한 일상을 일기처럼 기록하는 기능</a:t>
              </a:r>
              <a:endParaRPr lang="en-US" altLang="ko-KR" sz="1200" dirty="0">
                <a:solidFill>
                  <a:srgbClr val="FB233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28600" indent="-228600">
                <a:lnSpc>
                  <a:spcPct val="150000"/>
                </a:lnSpc>
                <a:buAutoNum type="arabicParenR"/>
              </a:pPr>
              <a:r>
                <a:rPr lang="ko-KR" altLang="en-US" sz="1200" dirty="0">
                  <a:solidFill>
                    <a:srgbClr val="FB233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반려동물과의 일상을 </a:t>
              </a:r>
              <a:r>
                <a:rPr lang="en-US" altLang="ko-KR" sz="1200" dirty="0">
                  <a:solidFill>
                    <a:srgbClr val="FB233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‘</a:t>
              </a:r>
              <a:r>
                <a:rPr lang="ko-KR" altLang="en-US" sz="1200" dirty="0">
                  <a:solidFill>
                    <a:srgbClr val="FB233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인스타그램</a:t>
              </a:r>
              <a:r>
                <a:rPr lang="en-US" altLang="ko-KR" sz="1200" dirty="0">
                  <a:solidFill>
                    <a:srgbClr val="FB233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’ </a:t>
              </a:r>
              <a:r>
                <a:rPr lang="ko-KR" altLang="en-US" sz="1200" dirty="0">
                  <a:solidFill>
                    <a:srgbClr val="FB233E"/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게시물 처럼 공유할 수 있는 기능</a:t>
              </a:r>
              <a:endParaRPr lang="en-US" altLang="ko-KR" sz="1200" dirty="0">
                <a:solidFill>
                  <a:srgbClr val="FB233E"/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28600" indent="-228600">
                <a:lnSpc>
                  <a:spcPct val="150000"/>
                </a:lnSpc>
                <a:buAutoNum type="arabicParenR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나의 반려동물 정보 입력</a:t>
              </a:r>
              <a:r>
                <a:rPr lang="en-US" altLang="ko-KR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, </a:t>
              </a: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성장일지 작성 기능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28600" indent="-228600">
                <a:lnSpc>
                  <a:spcPct val="150000"/>
                </a:lnSpc>
                <a:buAutoNum type="arabicParenR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진주시내 동물병원 정보 제공 기능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  <a:p>
              <a:pPr marL="228600" indent="-228600">
                <a:lnSpc>
                  <a:spcPct val="150000"/>
                </a:lnSpc>
                <a:buAutoNum type="arabicParenR"/>
              </a:pPr>
              <a:r>
                <a:rPr lang="ko-KR" altLang="en-US" sz="12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나눔바른고딕" panose="020B0603020101020101" pitchFamily="50" charset="-127"/>
                  <a:ea typeface="나눔바른고딕" panose="020B0603020101020101" pitchFamily="50" charset="-127"/>
                </a:rPr>
                <a:t>진주시 산책로 추천 기능</a:t>
              </a:r>
              <a:endParaRPr lang="en-US" altLang="ko-KR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나눔바른고딕" panose="020B0603020101020101" pitchFamily="50" charset="-127"/>
                <a:ea typeface="나눔바른고딕" panose="020B0603020101020101" pitchFamily="50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93145768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434</TotalTime>
  <Words>439</Words>
  <Application>Microsoft Office PowerPoint</Application>
  <PresentationFormat>와이드스크린</PresentationFormat>
  <Paragraphs>57</Paragraphs>
  <Slides>3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9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13" baseType="lpstr">
      <vt:lpstr>Arial</vt:lpstr>
      <vt:lpstr>배달의민족 한나체 Pro</vt:lpstr>
      <vt:lpstr>나눔바른고딕</vt:lpstr>
      <vt:lpstr>나눔스퀘어</vt:lpstr>
      <vt:lpstr>Century Gothic</vt:lpstr>
      <vt:lpstr>경기천년제목 Light</vt:lpstr>
      <vt:lpstr>경기천년제목 Bold</vt:lpstr>
      <vt:lpstr>맑은 고딕</vt:lpstr>
      <vt:lpstr>경기천년제목 Medium</vt:lpstr>
      <vt:lpstr>Office 테마</vt:lpstr>
      <vt:lpstr>PowerPoint 프레젠테이션</vt:lpstr>
      <vt:lpstr>PowerPoint 프레젠테이션</vt:lpstr>
      <vt:lpstr>PowerPoint 프레젠테이션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크레벅스</dc:creator>
  <cp:lastModifiedBy>이 수호</cp:lastModifiedBy>
  <cp:revision>41</cp:revision>
  <dcterms:created xsi:type="dcterms:W3CDTF">2017-11-01T08:16:26Z</dcterms:created>
  <dcterms:modified xsi:type="dcterms:W3CDTF">2020-04-01T04:13:02Z</dcterms:modified>
</cp:coreProperties>
</file>

<file path=docProps/thumbnail.jpeg>
</file>